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4" r:id="rId2"/>
    <p:sldId id="275" r:id="rId3"/>
    <p:sldId id="277" r:id="rId4"/>
    <p:sldId id="287" r:id="rId5"/>
    <p:sldId id="266" r:id="rId6"/>
    <p:sldId id="286" r:id="rId7"/>
    <p:sldId id="267" r:id="rId8"/>
    <p:sldId id="268" r:id="rId9"/>
    <p:sldId id="269" r:id="rId10"/>
    <p:sldId id="270" r:id="rId11"/>
    <p:sldId id="276" r:id="rId12"/>
    <p:sldId id="281" r:id="rId13"/>
    <p:sldId id="282" r:id="rId14"/>
    <p:sldId id="280" r:id="rId15"/>
    <p:sldId id="278" r:id="rId16"/>
    <p:sldId id="279" r:id="rId17"/>
    <p:sldId id="271" r:id="rId18"/>
    <p:sldId id="273" r:id="rId19"/>
    <p:sldId id="285" r:id="rId20"/>
    <p:sldId id="272" r:id="rId21"/>
    <p:sldId id="257" r:id="rId22"/>
  </p:sldIdLst>
  <p:sldSz cx="12192000" cy="6858000"/>
  <p:notesSz cx="9309100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64-4BBF-B37B-4802A22A0D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64-4BBF-B37B-4802A22A0D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64-4BBF-B37B-4802A22A0D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64-4BBF-B37B-4802A22A0DE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2-4226-B0F4-D5ABDDB76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48950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3" y="0"/>
            <a:ext cx="4033943" cy="348950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86C78279-62E4-49B7-A206-3F0774A05EDA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05889"/>
            <a:ext cx="4033943" cy="348949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3" y="6605889"/>
            <a:ext cx="4033943" cy="348949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35029B79-E180-4C5C-AB1F-70B78C845F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16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4935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541" y="0"/>
            <a:ext cx="4033943" cy="34935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F5C8F48A-5B45-4C5C-9AA6-22657343F9E8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8575" y="869950"/>
            <a:ext cx="4171950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47017"/>
            <a:ext cx="7447280" cy="2738467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487"/>
            <a:ext cx="4033943" cy="34935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541" y="6605487"/>
            <a:ext cx="4033943" cy="34935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22B48DBC-A37A-499B-9212-3751C7B6E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7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875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2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84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71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84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66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23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9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C64D-F3DA-93BB-FFA0-2D923C9A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4B2E5-80E6-2812-1FB0-EB1106ADE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FC688-4C58-0F6F-F5BE-C8C24BDEC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CFC-0870-18BC-CBD5-B7EA91E33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7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29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45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093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63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75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5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42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6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18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9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55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8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53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37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67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1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13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75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24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4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3878D-20B2-42CD-9CE2-0285E7DB83B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95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84" y="321521"/>
            <a:ext cx="10175312" cy="77969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INNOVATION AND SUSTAINABILITY IN COASTAL AREAS     </a:t>
            </a:r>
            <a:endParaRPr lang="en-IN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4A85113-6762-50E3-6AF3-8C24B684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4" y="971138"/>
            <a:ext cx="10708557" cy="563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Current development status of idea/innovation by applicant/</a:t>
            </a:r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incubatee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Concept Stage with Initial Design Blueprint</a:t>
            </a:r>
            <a:r>
              <a:rPr lang="en-US" dirty="0"/>
              <a:t> — Core features, functional modules, and operating principles defined.</a:t>
            </a:r>
          </a:p>
          <a:p>
            <a:r>
              <a:rPr lang="en-US" b="1" dirty="0"/>
              <a:t>3D Model &amp; Flowchart Completed</a:t>
            </a:r>
            <a:r>
              <a:rPr lang="en-US" dirty="0"/>
              <a:t> — System layout, waste collection mechanism, and energy source integration visualized.</a:t>
            </a:r>
          </a:p>
          <a:p>
            <a:r>
              <a:rPr lang="en-US" b="1" dirty="0"/>
              <a:t>Component Feasibility Check Done</a:t>
            </a:r>
            <a:r>
              <a:rPr lang="en-US" dirty="0"/>
              <a:t> — Identified readily available parts (solar panels, GPS, waste compactor, microplastic filter) for prototype build.</a:t>
            </a:r>
          </a:p>
          <a:p>
            <a:r>
              <a:rPr lang="en-US" b="1" dirty="0"/>
              <a:t>Basic Navigation Algorithm Prepared</a:t>
            </a:r>
            <a:r>
              <a:rPr lang="en-US" dirty="0"/>
              <a:t> — Preliminary path-planning logic for autonomous patrol routes in calm waters.</a:t>
            </a:r>
          </a:p>
          <a:p>
            <a:r>
              <a:rPr lang="en-US" b="1" dirty="0"/>
              <a:t>Market Research Conducted</a:t>
            </a:r>
            <a:r>
              <a:rPr lang="en-US" dirty="0"/>
              <a:t> — Verified demand in ports, coastal cities, and private marinas.</a:t>
            </a:r>
          </a:p>
          <a:p>
            <a:r>
              <a:rPr lang="en-US" b="1" dirty="0"/>
              <a:t>Ready for Prototype Build</a:t>
            </a:r>
            <a:r>
              <a:rPr lang="en-US" dirty="0"/>
              <a:t> — Next step is assembly and field testing in small-scale marine conditions.</a:t>
            </a:r>
          </a:p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6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Literature Survey/Prior art on the concept, if any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851C3B4-D5FB-8DCD-A546-8FFEA74CE5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816627"/>
            <a:ext cx="19151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B5158-669D-31B3-4198-31D2B71A93C8}"/>
              </a:ext>
            </a:extLst>
          </p:cNvPr>
          <p:cNvSpPr txBox="1"/>
          <p:nvPr/>
        </p:nvSpPr>
        <p:spPr>
          <a:xfrm>
            <a:off x="4145280" y="1786879"/>
            <a:ext cx="52599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1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Microplastic capture / filtration </a:t>
            </a:r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—</a:t>
            </a:r>
            <a:endParaRPr lang="en-IN" b="0" i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algn="l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Studies on membrane filters, coagulation/flocculation pre-treatment, and</a:t>
            </a:r>
          </a:p>
          <a:p>
            <a:pPr algn="l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novel passive collectors for sub-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millimeter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particles. </a:t>
            </a:r>
            <a:b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IN" b="1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Autonomous Surface Vehicles (ASVs) </a:t>
            </a:r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— 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Papers on navigation, path planning, collision avoidance</a:t>
            </a:r>
          </a:p>
          <a:p>
            <a:pPr algn="l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directly relevant for self-patrol + return features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DFAC5C-D282-38DA-E2BC-3C71E5BA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" y="2011680"/>
            <a:ext cx="3100461" cy="29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Solution Proposed (with  Block diagram/ 3D Model/ flow chart/ Circuit Diagram / Pictures)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WhatsApp Video 2025-08-08 at 9.47.38 PM">
            <a:hlinkClick r:id="" action="ppaction://media"/>
            <a:extLst>
              <a:ext uri="{FF2B5EF4-FFF2-40B4-BE49-F238E27FC236}">
                <a16:creationId xmlns:a16="http://schemas.microsoft.com/office/drawing/2014/main" id="{F588993E-7AE0-B7FB-C51D-212B26ADDA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8413" y="1825625"/>
            <a:ext cx="9656762" cy="4351338"/>
          </a:xfrm>
        </p:spPr>
      </p:pic>
    </p:spTree>
    <p:extLst>
      <p:ext uri="{BB962C8B-B14F-4D97-AF65-F5344CB8AC3E}">
        <p14:creationId xmlns:p14="http://schemas.microsoft.com/office/powerpoint/2010/main" val="13595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Solution Proposed (with  Block diagram/ 3D Model/ flow chart/ Circuit Diagram / Pictures)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26E94B-F7EA-2BEB-9DE8-02D9687A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9" y="1202174"/>
            <a:ext cx="2769522" cy="231318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0048F8-777D-6970-213C-AA01321A8E25}"/>
              </a:ext>
            </a:extLst>
          </p:cNvPr>
          <p:cNvSpPr txBox="1"/>
          <p:nvPr/>
        </p:nvSpPr>
        <p:spPr>
          <a:xfrm>
            <a:off x="2909431" y="12021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   Remote Tracking &amp; GPS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51441-8A4D-2DBB-DF69-C6300F856BEA}"/>
              </a:ext>
            </a:extLst>
          </p:cNvPr>
          <p:cNvSpPr txBox="1"/>
          <p:nvPr/>
        </p:nvSpPr>
        <p:spPr>
          <a:xfrm>
            <a:off x="3146323" y="1443841"/>
            <a:ext cx="60960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Equipped with a GPS module for real-time location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Tracks the robot's position on a live map interface via mobile or web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Remote access through Wi-Fi, 4G/5G, or LoRa communication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Precise geolocation helps monitor cleaning routes and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Enables route planning and geofencing to clean specific zones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Receives automated navigation commands from a central control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Triggers alerts if the robot deviates from assigned cleaning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 Stores historical path data for performance analytics and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Emergency override feature to stop or redirect the robot remotely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01C7E4E-AC58-91E9-04A5-28752357A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9" y="3662143"/>
            <a:ext cx="2740087" cy="2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1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How you actually make, assemble, synthesize, or build the solution?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Mechanical Assembly</a:t>
            </a:r>
          </a:p>
          <a:p>
            <a:r>
              <a:rPr lang="en-US" b="1" dirty="0"/>
              <a:t>Hull</a:t>
            </a:r>
            <a:r>
              <a:rPr lang="en-US" dirty="0"/>
              <a:t>: Lightweight corrosion-resistant materials (HDPE or marine-grade aluminum).</a:t>
            </a:r>
          </a:p>
          <a:p>
            <a:r>
              <a:rPr lang="en-US" b="1" dirty="0"/>
              <a:t>Barriers</a:t>
            </a:r>
            <a:r>
              <a:rPr lang="en-US" dirty="0"/>
              <a:t>: Retractable arms with netting or conveyor-belt system to collect debris.</a:t>
            </a:r>
          </a:p>
          <a:p>
            <a:r>
              <a:rPr lang="en-US" b="1" dirty="0"/>
              <a:t>Waste Compactor</a:t>
            </a:r>
            <a:r>
              <a:rPr lang="en-US" dirty="0"/>
              <a:t>: Onboard compression unit to reduce storage volume.</a:t>
            </a:r>
          </a:p>
          <a:p>
            <a:r>
              <a:rPr lang="en-US" b="1" dirty="0"/>
              <a:t>. Power &amp; Energy Integration</a:t>
            </a:r>
          </a:p>
          <a:p>
            <a:r>
              <a:rPr lang="en-US" b="1" dirty="0"/>
              <a:t>Solar Panels</a:t>
            </a:r>
            <a:r>
              <a:rPr lang="en-US" dirty="0"/>
              <a:t>: Mounted on top deck, connected to </a:t>
            </a:r>
            <a:r>
              <a:rPr lang="en-US" dirty="0" err="1"/>
              <a:t>LiFePO</a:t>
            </a:r>
            <a:r>
              <a:rPr lang="en-US" dirty="0"/>
              <a:t>₄ battery bank.</a:t>
            </a:r>
          </a:p>
          <a:p>
            <a:r>
              <a:rPr lang="en-US" b="1" dirty="0"/>
              <a:t>Backup</a:t>
            </a:r>
            <a:r>
              <a:rPr lang="en-US" dirty="0"/>
              <a:t>: Tidal generator or shore-based charging dock for low-light days</a:t>
            </a:r>
          </a:p>
        </p:txBody>
      </p:sp>
    </p:spTree>
    <p:extLst>
      <p:ext uri="{BB962C8B-B14F-4D97-AF65-F5344CB8AC3E}">
        <p14:creationId xmlns:p14="http://schemas.microsoft.com/office/powerpoint/2010/main" val="192042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How simple or complex will the idea’s execution or implementation be? What are the risk factors involved in executing the idea?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55F04DE-A404-95C1-5303-B8DB295254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0200" y="1380282"/>
            <a:ext cx="957089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Marine Environment Challenges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Saltwater corrosion on metal parts.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wave conditions affecting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Navigation &amp; Obstacle Avoidance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Collisions with boats, buoys, or marine animals if sensors fail.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Power Reliability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Solar efficiency drops in cloudy or stormy conditions, risking mission failure without backup.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03570E8-1996-72D9-E030-6DCAB879F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" y="3373458"/>
            <a:ext cx="940417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Maintenance &amp; Biofouling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Barnacle growth and debris clogging can reduce efficiency and require frequent servicing.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Waste Disposal Logistics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reliable shore infrastructure to handle collected waste and recycling.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Regulatory Compliance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Must meet maritime regulations, environmental permits, and coastal authority approvals.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9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How soon could the idea be put into operation? (TRL of prototype)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13" y="1301700"/>
            <a:ext cx="5257800" cy="4654204"/>
          </a:xfrm>
        </p:spPr>
        <p:txBody>
          <a:bodyPr>
            <a:normAutofit fontScale="62500" lnSpcReduction="20000"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Algerian" panose="04020705040A02060702" pitchFamily="82" charset="0"/>
              </a:rPr>
              <a:t>Current Stage – TRL 4 or TRL 5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Why:</a:t>
            </a:r>
          </a:p>
          <a:p>
            <a:endParaRPr lang="en-US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lvl="1"/>
            <a:r>
              <a:rPr lang="en-US" dirty="0">
                <a:latin typeface="Arial Black" panose="020B0A04020102020204" pitchFamily="34" charset="0"/>
              </a:rPr>
              <a:t>You have a </a:t>
            </a:r>
            <a:r>
              <a:rPr lang="en-US" b="1" dirty="0">
                <a:latin typeface="Arial Black" panose="020B0A04020102020204" pitchFamily="34" charset="0"/>
              </a:rPr>
              <a:t>clear proof-of-concept</a:t>
            </a:r>
            <a:r>
              <a:rPr lang="en-US" dirty="0">
                <a:latin typeface="Arial Black" panose="020B0A04020102020204" pitchFamily="34" charset="0"/>
              </a:rPr>
              <a:t>: an autonomous vessel with GPS navigation, waste funneling, microplastic filtering, and renewable energy power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latin typeface="Arial Black" panose="020B0A04020102020204" pitchFamily="34" charset="0"/>
              </a:rPr>
              <a:t>The concept can be </a:t>
            </a:r>
            <a:r>
              <a:rPr lang="en-US" b="1" dirty="0">
                <a:latin typeface="Arial Black" panose="020B0A04020102020204" pitchFamily="34" charset="0"/>
              </a:rPr>
              <a:t>functionally verified in lab/small-scale testing</a:t>
            </a:r>
            <a:r>
              <a:rPr lang="en-US" dirty="0">
                <a:latin typeface="Arial Black" panose="020B0A04020102020204" pitchFamily="34" charset="0"/>
              </a:rPr>
              <a:t> (e.g., in a pond, swimming pool, or small harbor simulation).</a:t>
            </a:r>
          </a:p>
          <a:p>
            <a:pPr lvl="1"/>
            <a:endParaRPr lang="en-US" dirty="0">
              <a:latin typeface="Arial Black" panose="020B0A04020102020204" pitchFamily="34" charset="0"/>
            </a:endParaRPr>
          </a:p>
          <a:p>
            <a:pPr lvl="1"/>
            <a:endParaRPr lang="en-US" dirty="0">
              <a:latin typeface="Arial Black" panose="020B0A04020102020204" pitchFamily="34" charset="0"/>
            </a:endParaRPr>
          </a:p>
          <a:p>
            <a:pPr lvl="1"/>
            <a:r>
              <a:rPr lang="en-US" dirty="0">
                <a:latin typeface="Arial Black" panose="020B0A04020102020204" pitchFamily="34" charset="0"/>
              </a:rPr>
              <a:t>If you already have a working prototype tested in controlled water, you’re entering </a:t>
            </a:r>
            <a:r>
              <a:rPr lang="en-US" b="1" dirty="0">
                <a:latin typeface="Arial Black" panose="020B0A04020102020204" pitchFamily="34" charset="0"/>
              </a:rPr>
              <a:t>TRL 5</a:t>
            </a:r>
            <a:r>
              <a:rPr lang="en-US" dirty="0">
                <a:latin typeface="Arial Black" panose="020B0A04020102020204" pitchFamily="34" charset="0"/>
              </a:rPr>
              <a:t> (breadboard/prototype in a relevant environment).</a:t>
            </a:r>
          </a:p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3FE34-CD00-B6BC-43B7-592BB7F7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52" y="1120878"/>
            <a:ext cx="6181577" cy="434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8F799-BBC1-DA7F-3629-075071954066}"/>
              </a:ext>
            </a:extLst>
          </p:cNvPr>
          <p:cNvSpPr txBox="1"/>
          <p:nvPr/>
        </p:nvSpPr>
        <p:spPr>
          <a:xfrm>
            <a:off x="7752080" y="4968240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Indicated your project TRL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E4D99-348A-A7CB-FB14-E830C666E457}"/>
              </a:ext>
            </a:extLst>
          </p:cNvPr>
          <p:cNvSpPr/>
          <p:nvPr/>
        </p:nvSpPr>
        <p:spPr>
          <a:xfrm>
            <a:off x="7301926" y="2389239"/>
            <a:ext cx="900307" cy="58993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188AF2-18E0-BBF2-5AD4-CEC0AF7A4D1B}"/>
              </a:ext>
            </a:extLst>
          </p:cNvPr>
          <p:cNvCxnSpPr>
            <a:cxnSpLocks/>
          </p:cNvCxnSpPr>
          <p:nvPr/>
        </p:nvCxnSpPr>
        <p:spPr>
          <a:xfrm>
            <a:off x="6096000" y="1385863"/>
            <a:ext cx="1370945" cy="108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4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Workplan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/Timeline (</a:t>
            </a:r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Monthlywise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 – Chart)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BDC900-5784-D201-4766-DDA5EFBE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8" y="1146106"/>
            <a:ext cx="10174651" cy="5030857"/>
          </a:xfrm>
        </p:spPr>
      </p:pic>
    </p:spTree>
    <p:extLst>
      <p:ext uri="{BB962C8B-B14F-4D97-AF65-F5344CB8AC3E}">
        <p14:creationId xmlns:p14="http://schemas.microsoft.com/office/powerpoint/2010/main" val="38659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460C6-2609-CD2D-A7DA-413CDBFA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9453725"/>
              </p:ext>
            </p:extLst>
          </p:nvPr>
        </p:nvGraphicFramePr>
        <p:xfrm>
          <a:off x="162873" y="1376362"/>
          <a:ext cx="11470328" cy="5316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728">
                  <a:extLst>
                    <a:ext uri="{9D8B030D-6E8A-4147-A177-3AD203B41FA5}">
                      <a16:colId xmlns:a16="http://schemas.microsoft.com/office/drawing/2014/main" val="1279974483"/>
                    </a:ext>
                  </a:extLst>
                </a:gridCol>
                <a:gridCol w="4999967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1955072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632099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1937462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484034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Sl.No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Arial Narrow" panose="020B0606020202030204" pitchFamily="34" charset="0"/>
                        </a:rPr>
                        <a:t>Particular/Item/Specification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Quantity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No.s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Rate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./No.)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Amount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84706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Procurement of Raw Materials &amp; Components (Solar panels, wind turbine kits, sensors, batteries)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70,000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05637"/>
                  </a:ext>
                </a:extLst>
              </a:tr>
              <a:tr h="84706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Machinery Usage Charges (CNC cutting,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fabrication, assembly tools)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65094"/>
                  </a:ext>
                </a:extLst>
              </a:tr>
              <a:tr h="76638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Testing &amp; Calibration Charges (Lab and field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equipment testing, environmental simulations)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0727"/>
                  </a:ext>
                </a:extLst>
              </a:tr>
              <a:tr h="76638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Software Development (Control system, monitoring </a:t>
                      </a:r>
                      <a:r>
                        <a:rPr lang="en-US" sz="2000" dirty="0" err="1"/>
                        <a:t>dashboard,optimization,algorithms</a:t>
                      </a:r>
                      <a:r>
                        <a:rPr lang="en-US" sz="2000" dirty="0"/>
                        <a:t>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43731"/>
                  </a:ext>
                </a:extLst>
              </a:tr>
              <a:tr h="484034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16675"/>
                  </a:ext>
                </a:extLst>
              </a:tr>
              <a:tr h="484034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7815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90242" y="44199"/>
            <a:ext cx="9816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 towards machine usage charges etc., Electricity charges, Procurement of raw material , testing/Calibration charges, other charges essential for development of idea. </a:t>
            </a:r>
            <a:r>
              <a:rPr lang="en-US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Max (10.00) lakh.</a:t>
            </a: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5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3C0E-FD6F-3802-7C61-8A665627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BE8A-8519-F116-590E-39E04D758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3B623-F755-A1A5-EFAE-A180078EDA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491E197-F996-5904-FD1F-43BB846D57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61557997"/>
              </p:ext>
            </p:extLst>
          </p:nvPr>
        </p:nvGraphicFramePr>
        <p:xfrm>
          <a:off x="162873" y="1059862"/>
          <a:ext cx="11866254" cy="478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372">
                  <a:extLst>
                    <a:ext uri="{9D8B030D-6E8A-4147-A177-3AD203B41FA5}">
                      <a16:colId xmlns:a16="http://schemas.microsoft.com/office/drawing/2014/main" val="1279974483"/>
                    </a:ext>
                  </a:extLst>
                </a:gridCol>
                <a:gridCol w="5172553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2022556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688435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2004338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347313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Sl.No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Arial Narrow" panose="020B0606020202030204" pitchFamily="34" charset="0"/>
                        </a:rPr>
                        <a:t>Particular/Item/Specification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Quantity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No.s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Rate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./No.)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Amount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549912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Electricity &amp; Utility Charges (during prototype building and testing phases)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1423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Field Deployment &amp; Transportation (to coastal sites)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0190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Documentation, Reporting, and Contingency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77740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GPS Receiver/Device, Satellite Network, Communication Network, Server/Cloud Platform</a:t>
                      </a:r>
                      <a:endParaRPr lang="en-IN" sz="2000" b="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16675"/>
                  </a:ext>
                </a:extLst>
              </a:tr>
              <a:tr h="607798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400" b="1" i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37819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78155"/>
                  </a:ext>
                </a:extLst>
              </a:tr>
              <a:tr h="6077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Total.</a:t>
                      </a:r>
                      <a:r>
                        <a:rPr lang="en-US" sz="1800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(10.00) lakh.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b="1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930,000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2700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0EA6218-990D-D141-8B85-B733AA277EB5}"/>
              </a:ext>
            </a:extLst>
          </p:cNvPr>
          <p:cNvSpPr/>
          <p:nvPr/>
        </p:nvSpPr>
        <p:spPr>
          <a:xfrm>
            <a:off x="890242" y="44199"/>
            <a:ext cx="9816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 towards machine usage charges etc., Electricity charges, Procurement of raw material , testing/Calibration charges, other charges essential for development of idea. </a:t>
            </a:r>
            <a:r>
              <a:rPr lang="en-US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Max (10.00) lakh.</a:t>
            </a: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3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Problem Identification</a:t>
            </a:r>
            <a:endParaRPr lang="en-IN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45934A-236C-6A72-93DE-A69D077F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971139"/>
            <a:ext cx="11163542" cy="6599700"/>
          </a:xfrm>
        </p:spPr>
        <p:txBody>
          <a:bodyPr>
            <a:normAutofit/>
          </a:bodyPr>
          <a:lstStyle/>
          <a:p>
            <a:r>
              <a:rPr lang="en-US" dirty="0"/>
              <a:t>Every year, </a:t>
            </a:r>
            <a:r>
              <a:rPr lang="en-US" b="1" dirty="0"/>
              <a:t>over 11 million metric tons of plastic waste</a:t>
            </a:r>
            <a:r>
              <a:rPr lang="en-US" dirty="0"/>
              <a:t> enter the ocean, and </a:t>
            </a:r>
            <a:r>
              <a:rPr lang="en-US" b="1" dirty="0"/>
              <a:t>up to 80%</a:t>
            </a:r>
            <a:r>
              <a:rPr lang="en-US" dirty="0"/>
              <a:t> of it comes from rivers.</a:t>
            </a:r>
          </a:p>
          <a:p>
            <a:endParaRPr lang="en-US" dirty="0"/>
          </a:p>
          <a:p>
            <a:r>
              <a:rPr lang="en-US" b="1" dirty="0"/>
              <a:t>Floating waste</a:t>
            </a:r>
            <a:r>
              <a:rPr lang="en-US" dirty="0"/>
              <a:t> clogs waterways, harms marine animals, and breaks down into </a:t>
            </a:r>
            <a:r>
              <a:rPr lang="en-US" b="1" dirty="0"/>
              <a:t>microplastics</a:t>
            </a:r>
            <a:r>
              <a:rPr lang="en-US" dirty="0"/>
              <a:t> that contaminate the food chain.</a:t>
            </a:r>
          </a:p>
          <a:p>
            <a:endParaRPr lang="en-US" dirty="0"/>
          </a:p>
          <a:p>
            <a:r>
              <a:rPr lang="en-US" dirty="0"/>
              <a:t>Current cleanup solutions are </a:t>
            </a:r>
            <a:r>
              <a:rPr lang="en-US" b="1" dirty="0"/>
              <a:t>slow</a:t>
            </a:r>
            <a:r>
              <a:rPr lang="en-US" dirty="0"/>
              <a:t>, </a:t>
            </a:r>
            <a:r>
              <a:rPr lang="en-US" b="1" dirty="0"/>
              <a:t>labor-intensive</a:t>
            </a:r>
            <a:r>
              <a:rPr lang="en-US" dirty="0"/>
              <a:t>, and </a:t>
            </a:r>
            <a:r>
              <a:rPr lang="en-US" b="1" dirty="0"/>
              <a:t>fuel-powered</a:t>
            </a:r>
            <a:r>
              <a:rPr lang="en-US" dirty="0"/>
              <a:t>, making them costly and environmentally unsustainable.</a:t>
            </a:r>
          </a:p>
          <a:p>
            <a:endParaRPr lang="en-US" dirty="0"/>
          </a:p>
          <a:p>
            <a:r>
              <a:rPr lang="en-US" dirty="0"/>
              <a:t>Collected waste often fills boats quickly, forcing frequent trips to shore, which increases operational costs and reduces cleanup efficiency.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46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Financial requirements (activity-wise break-up)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35418"/>
              </p:ext>
            </p:extLst>
          </p:nvPr>
        </p:nvGraphicFramePr>
        <p:xfrm>
          <a:off x="401782" y="1114202"/>
          <a:ext cx="1144385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7000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1614353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705731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2706770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 Narrow" panose="020B0606020202030204" pitchFamily="34" charset="0"/>
                        </a:rPr>
                        <a:t>Particular/Item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Total idea project cost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Amount GOI assistance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Incubatee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 share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(Nil for Students/ 15% for others/ entrepreneurs / MSMEs)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Technology related Expenditure towards machine usage charges etc., Electricity charges, Procurement of raw material , testing/Calibration charges, other charges essential for development of idea. </a:t>
                      </a:r>
                      <a:r>
                        <a:rPr lang="en-US" sz="2000" b="1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Max (10.00) lakh.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22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Charges for mentor/handholding supporting team. </a:t>
                      </a:r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(3.00) lakh.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3,00,000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1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Travelling Expenses or any other item not covered as above may be allowed as per need for development of the idea.</a:t>
                      </a:r>
                      <a:b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</a:br>
                      <a:r>
                        <a:rPr lang="en-US" sz="2000" b="1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Max ( 2.00) lakh.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2,00,000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7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Total.</a:t>
                      </a:r>
                      <a:r>
                        <a:rPr lang="en-US" sz="2000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(15.00) lakh.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5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Whether the idea involves use of existing intellectual property or not, give brief detail there of / Patenting Possibility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52743F-1925-8CF6-093A-AD729C4A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6161" cy="34982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Risk &amp; Opportunities in IP</a:t>
            </a:r>
            <a:endParaRPr lang="en-US" dirty="0"/>
          </a:p>
          <a:p>
            <a:r>
              <a:rPr lang="en-US" dirty="0"/>
              <a:t>Risk: Potential overlap with mechanical collection methods already patented.</a:t>
            </a:r>
          </a:p>
          <a:p>
            <a:r>
              <a:rPr lang="en-US" dirty="0"/>
              <a:t>Opportunity: Patent around </a:t>
            </a:r>
            <a:r>
              <a:rPr lang="en-US" b="1" dirty="0"/>
              <a:t>integration, automation logic, energy system design, and compact mechanical arrangements</a:t>
            </a:r>
            <a:r>
              <a:rPr lang="en-US" dirty="0"/>
              <a:t>.</a:t>
            </a:r>
          </a:p>
          <a:p>
            <a:r>
              <a:rPr lang="en-US" dirty="0"/>
              <a:t>Bonus: Open-source certain non-core components to attract collaborators while keeping critical IP proprietary.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64FD693-952B-A472-D062-57C83F8748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8E2592C-6B49-BCD6-EFEF-1696D0CA8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562168" cy="45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4FC65-7423-5A30-6FBF-28A2D46FF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090" y="1534160"/>
            <a:ext cx="5191433" cy="36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Background for getting the idea/innovation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48" y="727588"/>
            <a:ext cx="11779046" cy="5485960"/>
          </a:xfrm>
        </p:spPr>
        <p:txBody>
          <a:bodyPr>
            <a:normAutofit fontScale="92500" lnSpcReduction="20000"/>
          </a:bodyPr>
          <a:lstStyle/>
          <a:p>
            <a:pPr marL="1828800" lvl="4" indent="0">
              <a:buNone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r>
              <a:rPr lang="en-US" b="1" dirty="0">
                <a:solidFill>
                  <a:srgbClr val="002060"/>
                </a:solidFill>
                <a:latin typeface="Arial Narrow" panose="020B0606020202030204" pitchFamily="34" charset="0"/>
              </a:rPr>
              <a:t>Who it is for?</a:t>
            </a:r>
          </a:p>
          <a:p>
            <a:pPr marL="514350" indent="-514350">
              <a:buAutoNum type="alphaLcPeriod"/>
            </a:pPr>
            <a:r>
              <a:rPr lang="en-US" dirty="0"/>
              <a:t>Coastal towns, riverfront cities, ports, and environmental NGOs.</a:t>
            </a: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r>
              <a:rPr lang="en-IN" b="1" dirty="0">
                <a:solidFill>
                  <a:srgbClr val="002060"/>
                </a:solidFill>
                <a:latin typeface="Arial Narrow" panose="020B0606020202030204" pitchFamily="34" charset="0"/>
              </a:rPr>
              <a:t>What will it do?</a:t>
            </a:r>
          </a:p>
          <a:p>
            <a:pPr marL="514350" indent="-514350">
              <a:buAutoNum type="alphaLcPeriod"/>
            </a:pPr>
            <a:r>
              <a:rPr lang="en-US" dirty="0"/>
              <a:t>Autonomous Cleanup – Patrols rivers, harbors, or coasts using GPS, guiding waste in with foldable barriers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Microplastic Filtration – Cleans return water by capturing harmful microplastics safely.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Onboard Compaction – Compresses collected waste to maximize storage and reduce offloading trips.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Renewable Operation – Runs entirely on solar power with tidal/battery backup, returning to dock automatically when full or low on power.</a:t>
            </a: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5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loating Barrier For Containment Of Debris In Hawaii Stock Photo - Download  Image Now - iStock">
            <a:extLst>
              <a:ext uri="{FF2B5EF4-FFF2-40B4-BE49-F238E27FC236}">
                <a16:creationId xmlns:a16="http://schemas.microsoft.com/office/drawing/2014/main" id="{D6679D02-62CF-F1E5-1189-2A165308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3" y="255639"/>
            <a:ext cx="11316929" cy="596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1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Newness/uniqueness of the 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E7552B-EC34-9C37-4043-90ABBD8EFA3A}"/>
              </a:ext>
            </a:extLst>
          </p:cNvPr>
          <p:cNvSpPr txBox="1"/>
          <p:nvPr/>
        </p:nvSpPr>
        <p:spPr>
          <a:xfrm>
            <a:off x="4885975" y="997313"/>
            <a:ext cx="520192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Trash Trapping Module</a:t>
            </a:r>
            <a:endParaRPr lang="en-US" sz="24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Extended arms or net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Guides floating trash toward the intake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Trash Gathering Module </a:t>
            </a:r>
            <a:endParaRPr lang="en-US" sz="24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Conveyor belt or suction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Transfers debris into the trash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90C20-FDAA-9AF2-1826-02A4434A0BCA}"/>
              </a:ext>
            </a:extLst>
          </p:cNvPr>
          <p:cNvSpPr txBox="1"/>
          <p:nvPr/>
        </p:nvSpPr>
        <p:spPr>
          <a:xfrm>
            <a:off x="4898400" y="3082977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Potential Enhancements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Solar-powered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AI-based obstacle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Modular storage bins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GPS tracking and remote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Real-time pollution data reporting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4FF9574-ADAC-44B6-FBF5-F109C7AC6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646" y="1074783"/>
            <a:ext cx="3982065" cy="2506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74EB5E-1537-0257-F356-32463F2B2574}"/>
              </a:ext>
            </a:extLst>
          </p:cNvPr>
          <p:cNvSpPr txBox="1"/>
          <p:nvPr/>
        </p:nvSpPr>
        <p:spPr>
          <a:xfrm>
            <a:off x="4898400" y="484896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Dual-Stage Cleaning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69632-07BE-34E9-3A9E-957CA65147E5}"/>
              </a:ext>
            </a:extLst>
          </p:cNvPr>
          <p:cNvSpPr txBox="1"/>
          <p:nvPr/>
        </p:nvSpPr>
        <p:spPr>
          <a:xfrm>
            <a:off x="4836396" y="531063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Removes both large waste and microplastics from water.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EFA60-58C0-7564-5E45-51CB135B7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7" y="3776270"/>
            <a:ext cx="3941604" cy="26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0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09D8F-3B83-A15F-C2DD-BB97AA08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428624"/>
            <a:ext cx="11476703" cy="60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8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Objective(s) of the idea/innovation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2ECA4AC-F7A9-3283-C2EE-FAF55E4CBC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5821187-479C-1F66-A650-3964349B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11" y="878260"/>
            <a:ext cx="6871789" cy="435133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E2D4C-0946-8726-9BE8-B997145FD675}"/>
              </a:ext>
            </a:extLst>
          </p:cNvPr>
          <p:cNvSpPr txBox="1"/>
          <p:nvPr/>
        </p:nvSpPr>
        <p:spPr>
          <a:xfrm>
            <a:off x="72935" y="1249680"/>
            <a:ext cx="5616665" cy="297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Major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Trash Container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Stores collected debris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Large capacity for extended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Electronics Compartment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Contains sensors, controllers, batteries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Enables autonomous 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Propulsion System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i="1" dirty="0">
                <a:solidFill>
                  <a:srgbClr val="FF0000"/>
                </a:solidFill>
              </a:rPr>
              <a:t>Twin propellers for movement and steering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C28F30-EB3B-710E-A6F7-337F8ED5F640}"/>
              </a:ext>
            </a:extLst>
          </p:cNvPr>
          <p:cNvSpPr txBox="1"/>
          <p:nvPr/>
        </p:nvSpPr>
        <p:spPr>
          <a:xfrm>
            <a:off x="127000" y="4075629"/>
            <a:ext cx="6121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System Dimensions </a:t>
            </a:r>
          </a:p>
          <a:p>
            <a:r>
              <a:rPr lang="en-US" b="1"/>
              <a:t>    </a:t>
            </a:r>
            <a:r>
              <a:rPr lang="en-US" b="1" i="1">
                <a:solidFill>
                  <a:srgbClr val="FF0000"/>
                </a:solidFill>
              </a:rPr>
              <a:t>Overall Length: ~253 cm</a:t>
            </a:r>
          </a:p>
          <a:p>
            <a:r>
              <a:rPr lang="en-US" b="1" i="1">
                <a:solidFill>
                  <a:srgbClr val="FF0000"/>
                </a:solidFill>
              </a:rPr>
              <a:t>    Overall Width: ~196 cm</a:t>
            </a:r>
          </a:p>
          <a:p>
            <a:r>
              <a:rPr lang="en-US" b="1" i="1">
                <a:solidFill>
                  <a:srgbClr val="FF0000"/>
                </a:solidFill>
              </a:rPr>
              <a:t>    Height: ~87 cm</a:t>
            </a:r>
          </a:p>
          <a:p>
            <a:r>
              <a:rPr lang="en-US" b="1" i="1">
                <a:solidFill>
                  <a:srgbClr val="FF0000"/>
                </a:solidFill>
              </a:rPr>
              <a:t>    Compact Size: Allows operation in narrow water channels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Potential areas of application in industry/market in brief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1F6E48-1E43-D7AD-59A5-2FB44C4628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5973" y="1544614"/>
            <a:ext cx="9033085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Port Authorities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Keeping harbors and docking zones free from floating waste.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Tourism &amp; Coastal Resorts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Maintaining clean beaches and clear waters for visitors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Municipal Waterways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Cleaning rivers, lakes, and canals in urban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Marine Conservation Groups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Supporting environmental cleanup 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Fishing &amp; Aquaculture Industry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Protecting aquatic ecosystems from plastic pollution.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7156C-0171-7BEC-A452-1A635116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296" y="1106658"/>
            <a:ext cx="3400900" cy="46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4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Market data for the potential idea/ 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r>
              <a:rPr lang="en-US" b="1" dirty="0"/>
              <a:t>Recycled Ocean Plastics Market</a:t>
            </a:r>
          </a:p>
          <a:p>
            <a:r>
              <a:rPr lang="en-US" dirty="0"/>
              <a:t>Rapid growth driven by rising awareness and infrastructure investments.</a:t>
            </a:r>
          </a:p>
          <a:p>
            <a:r>
              <a:rPr lang="en-US" dirty="0"/>
              <a:t>Asia-Pacific dominates, backed by stringent sustainability initiatives and industrial expansion.</a:t>
            </a:r>
          </a:p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F2E4D2-AA49-78F0-C4BC-7C458BB83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25142"/>
              </p:ext>
            </p:extLst>
          </p:nvPr>
        </p:nvGraphicFramePr>
        <p:xfrm>
          <a:off x="1618635" y="3941486"/>
          <a:ext cx="8954729" cy="365760"/>
        </p:xfrm>
        <a:graphic>
          <a:graphicData uri="http://schemas.openxmlformats.org/drawingml/2006/table">
            <a:tbl>
              <a:tblPr/>
              <a:tblGrid>
                <a:gridCol w="3696929">
                  <a:extLst>
                    <a:ext uri="{9D8B030D-6E8A-4147-A177-3AD203B41FA5}">
                      <a16:colId xmlns:a16="http://schemas.microsoft.com/office/drawing/2014/main" val="17544920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9223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Britannic Bold" panose="020B0903060703020204" pitchFamily="34" charset="0"/>
                        </a:rPr>
                        <a:t>Market Trend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Britannic Bold" panose="020B0903060703020204" pitchFamily="34" charset="0"/>
                        </a:rPr>
                        <a:t>Insight for </a:t>
                      </a:r>
                      <a:r>
                        <a:rPr lang="en-IN" dirty="0" err="1">
                          <a:latin typeface="Britannic Bold" panose="020B0903060703020204" pitchFamily="34" charset="0"/>
                        </a:rPr>
                        <a:t>AquaGuard</a:t>
                      </a:r>
                      <a:endParaRPr lang="en-IN" dirty="0">
                        <a:latin typeface="Britannic Bold" panose="020B0903060703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5679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AA69E65-1866-C7B2-A0BB-074DA19D5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57375"/>
              </p:ext>
            </p:extLst>
          </p:nvPr>
        </p:nvGraphicFramePr>
        <p:xfrm>
          <a:off x="838200" y="4719484"/>
          <a:ext cx="10515600" cy="1317522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9127153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95385705"/>
                    </a:ext>
                  </a:extLst>
                </a:gridCol>
              </a:tblGrid>
              <a:tr h="13175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08324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155202B-3523-8328-747E-A2C046C4C94C}"/>
              </a:ext>
            </a:extLst>
          </p:cNvPr>
          <p:cNvSpPr/>
          <p:nvPr/>
        </p:nvSpPr>
        <p:spPr>
          <a:xfrm>
            <a:off x="838200" y="3608439"/>
            <a:ext cx="8128819" cy="26842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986117-D432-C888-4C69-7C6859C4E217}"/>
              </a:ext>
            </a:extLst>
          </p:cNvPr>
          <p:cNvSpPr/>
          <p:nvPr/>
        </p:nvSpPr>
        <p:spPr>
          <a:xfrm>
            <a:off x="1268361" y="3895008"/>
            <a:ext cx="3539613" cy="21419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74F971-240E-58FC-3C05-5B4ECEABE0DC}"/>
              </a:ext>
            </a:extLst>
          </p:cNvPr>
          <p:cNvSpPr/>
          <p:nvPr/>
        </p:nvSpPr>
        <p:spPr>
          <a:xfrm>
            <a:off x="5181600" y="3895008"/>
            <a:ext cx="3539613" cy="22108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D51B72B-D0CF-5442-A9BE-5EE5E4A11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929480"/>
              </p:ext>
            </p:extLst>
          </p:nvPr>
        </p:nvGraphicFramePr>
        <p:xfrm>
          <a:off x="1177495" y="4262570"/>
          <a:ext cx="2734105" cy="1672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9E38462-B9B7-6EE1-4313-F09BCF1D5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274" y="4324408"/>
            <a:ext cx="280074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1568</Words>
  <Application>Microsoft Office PowerPoint</Application>
  <PresentationFormat>Widescreen</PresentationFormat>
  <Paragraphs>232</Paragraphs>
  <Slides>21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Arial Black</vt:lpstr>
      <vt:lpstr>Arial Narrow</vt:lpstr>
      <vt:lpstr>Britannic Bold</vt:lpstr>
      <vt:lpstr>Calibri</vt:lpstr>
      <vt:lpstr>Calibri Light</vt:lpstr>
      <vt:lpstr>Lato</vt:lpstr>
      <vt:lpstr>Office Theme</vt:lpstr>
      <vt:lpstr>INNOVATION AND SUSTAINABILITY IN COASTAL AREAS     </vt:lpstr>
      <vt:lpstr>Problem Identification</vt:lpstr>
      <vt:lpstr>Background for getting the idea/innovation</vt:lpstr>
      <vt:lpstr>PowerPoint Presentation</vt:lpstr>
      <vt:lpstr>Newness/uniqueness of the innovation</vt:lpstr>
      <vt:lpstr>PowerPoint Presentation</vt:lpstr>
      <vt:lpstr>Objective(s) of the idea/innovation</vt:lpstr>
      <vt:lpstr>Potential areas of application in industry/market in brief</vt:lpstr>
      <vt:lpstr>Market data for the potential idea/ innovation</vt:lpstr>
      <vt:lpstr>Current development status of idea/innovation by applicant/incubatee</vt:lpstr>
      <vt:lpstr>Literature Survey/Prior art on the concept, if any</vt:lpstr>
      <vt:lpstr>Solution Proposed (with  Block diagram/ 3D Model/ flow chart/ Circuit Diagram / Pictures)</vt:lpstr>
      <vt:lpstr>Solution Proposed (with  Block diagram/ 3D Model/ flow chart/ Circuit Diagram / Pictures)</vt:lpstr>
      <vt:lpstr>How you actually make, assemble, synthesize, or build the solution?</vt:lpstr>
      <vt:lpstr>How simple or complex will the idea’s execution or implementation be? What are the risk factors involved in executing the idea?</vt:lpstr>
      <vt:lpstr>How soon could the idea be put into operation? (TRL of prototype)</vt:lpstr>
      <vt:lpstr>Workplan/Timeline (Monthlywise – Chart)</vt:lpstr>
      <vt:lpstr>Technology related Expenditure</vt:lpstr>
      <vt:lpstr>Technology related Expenditure</vt:lpstr>
      <vt:lpstr>Financial requirements (activity-wise break-up)</vt:lpstr>
      <vt:lpstr>Whether the idea involves use of existing intellectual property or not, give brief detail there of / Patenting Possibility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Proposed Idea or Innovation</dc:title>
  <dc:creator>admin</dc:creator>
  <cp:lastModifiedBy>SURESH G</cp:lastModifiedBy>
  <cp:revision>100</cp:revision>
  <cp:lastPrinted>2022-03-30T05:02:41Z</cp:lastPrinted>
  <dcterms:created xsi:type="dcterms:W3CDTF">2022-03-30T03:58:47Z</dcterms:created>
  <dcterms:modified xsi:type="dcterms:W3CDTF">2025-09-25T09:53:12Z</dcterms:modified>
</cp:coreProperties>
</file>